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5"/>
  </p:notes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1" r:id="rId33"/>
    <p:sldId id="312" r:id="rId34"/>
    <p:sldId id="313" r:id="rId35"/>
    <p:sldId id="314" r:id="rId36"/>
    <p:sldId id="315" r:id="rId37"/>
    <p:sldId id="316" r:id="rId38"/>
    <p:sldId id="335" r:id="rId39"/>
    <p:sldId id="336" r:id="rId40"/>
    <p:sldId id="317" r:id="rId41"/>
    <p:sldId id="318" r:id="rId42"/>
    <p:sldId id="319" r:id="rId43"/>
    <p:sldId id="294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9"/>
    <p:restoredTop sz="79670"/>
  </p:normalViewPr>
  <p:slideViewPr>
    <p:cSldViewPr>
      <p:cViewPr varScale="1">
        <p:scale>
          <a:sx n="100" d="100"/>
          <a:sy n="100" d="100"/>
        </p:scale>
        <p:origin x="232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ke.com/sowiki/%E7%94%B5%E8%84%91?prd=content_doc_search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Large Scale Integrated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18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日，发生了一桩对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电脑"/>
              </a:rPr>
              <a:t>电脑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而言非常重要的轶事。那天因为天气很热，他们都把窗户给打开了，然后飞进来一只蛾，结果那只蛾被打死在一支继电器里面，造成电路不通，让机器当机，使他们没办法算出他们要的结果。经过了近一天的检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找到了那只蛾，她用她的发夹去把那只蛾给弄出来，还把那只蛾的尸体贴在她的管理日志上，上面写著：“就是这个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，害我们今天的工作无法完成。”这个消息传开之后，那个实验室里的人每逢老板询问为何还没做出结果时，都把过错推给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。尔后，在电脑界中，遇到程式中有错，就称之为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编译器后来变成了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年，即其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岁的时候才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开始接触计算机，并发明了编译器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5B0B3-4BDA-47AE-8AAF-04CE7632D5A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8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uterhistory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2019</a:t>
            </a:r>
            <a:r>
              <a:rPr lang="zh-CN" altLang="en-US" b="1"/>
              <a:t>年</a:t>
            </a:r>
            <a:r>
              <a:rPr lang="zh-CN" altLang="en-US" b="1" dirty="0"/>
              <a:t>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>
                <a:solidFill>
                  <a:srgbClr val="0000FF"/>
                </a:solidFill>
                <a:latin typeface="微软雅黑" charset="0"/>
                <a:ea typeface="微软雅黑" charset="0"/>
              </a:rPr>
              <a:t>计算机</a:t>
            </a:r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系统概述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</a:t>
            </a:r>
            <a:r>
              <a:rPr lang="zh-CN" altLang="en-US"/>
              <a:t>计算机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87624" y="4261038"/>
            <a:ext cx="5472609" cy="14538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内存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87624" y="1482320"/>
            <a:ext cx="4536504" cy="19466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处理器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56111" y="2101192"/>
            <a:ext cx="1431777" cy="9301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ALU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03648" y="2101192"/>
            <a:ext cx="1431777" cy="9301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控制器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Up-Down Arrow 8"/>
          <p:cNvSpPr/>
          <p:nvPr/>
        </p:nvSpPr>
        <p:spPr bwMode="auto">
          <a:xfrm>
            <a:off x="2780166" y="3140968"/>
            <a:ext cx="648072" cy="1296144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93975" y="4522886"/>
            <a:ext cx="1431777" cy="9301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代码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6214" y="4522886"/>
            <a:ext cx="1431777" cy="9301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数据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2619" y="2220282"/>
            <a:ext cx="3007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冯诺依曼</a:t>
            </a:r>
            <a:r>
              <a:rPr lang="zh-CN" altLang="en-US" sz="2800"/>
              <a:t>结构（普林斯顿结构）</a:t>
            </a:r>
            <a:endParaRPr lang="en-US" altLang="zh-CN" sz="2800" dirty="0"/>
          </a:p>
          <a:p>
            <a:r>
              <a:rPr lang="zh-CN" altLang="en-US" sz="2800" dirty="0"/>
              <a:t>哈佛结构</a:t>
            </a:r>
            <a:endParaRPr lang="en-US" altLang="zh-CN" sz="2800" dirty="0"/>
          </a:p>
        </p:txBody>
      </p:sp>
      <p:sp>
        <p:nvSpPr>
          <p:cNvPr id="3" name="Rectangle 2"/>
          <p:cNvSpPr/>
          <p:nvPr/>
        </p:nvSpPr>
        <p:spPr>
          <a:xfrm>
            <a:off x="2593975" y="593911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STKaiti" charset="-122"/>
              </a:rPr>
              <a:t>存储程序、二进制、体系结构</a:t>
            </a:r>
            <a:endParaRPr lang="zh-CN" altLang="en-US">
              <a:effectLst/>
              <a:latin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1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现代计算机的结构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5373216"/>
            <a:ext cx="3286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功能部件：</a:t>
            </a:r>
            <a:r>
              <a:rPr lang="en-US" altLang="zh-CN" dirty="0"/>
              <a:t>CPU</a:t>
            </a:r>
            <a:r>
              <a:rPr lang="zh-CN" altLang="en-US" dirty="0"/>
              <a:t>，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IO</a:t>
            </a:r>
          </a:p>
          <a:p>
            <a:r>
              <a:rPr lang="zh-CN" altLang="en-US" dirty="0"/>
              <a:t>实现方案：</a:t>
            </a:r>
            <a:r>
              <a:rPr lang="en-US" altLang="zh-CN" dirty="0"/>
              <a:t>VLSI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44712" y="565021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体系结构：流水线，层次存储</a:t>
            </a:r>
            <a:r>
              <a:rPr lang="zh-CN" altLang="en-US"/>
              <a:t>结构，并行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DC55B-A6AA-0E48-801B-31017081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71405"/>
            <a:ext cx="7148126" cy="41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计算机运行机制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5129" y="1192106"/>
            <a:ext cx="3667670" cy="4802088"/>
          </a:xfrm>
        </p:spPr>
        <p:txBody>
          <a:bodyPr/>
          <a:lstStyle/>
          <a:p>
            <a:r>
              <a:rPr lang="en-US" altLang="zh-CN" sz="2000"/>
              <a:t>Datapath</a:t>
            </a:r>
            <a:r>
              <a:rPr lang="en-US" altLang="zh-CN" sz="2000" dirty="0"/>
              <a:t>: </a:t>
            </a:r>
            <a:r>
              <a:rPr lang="zh-CN" altLang="en-US" sz="2000" dirty="0"/>
              <a:t>完成算术和逻辑运算，通常包括其中的寄存器。</a:t>
            </a:r>
          </a:p>
          <a:p>
            <a:r>
              <a:rPr lang="en-US" altLang="zh-CN" sz="2000" dirty="0"/>
              <a:t>Control: CPU</a:t>
            </a:r>
            <a:r>
              <a:rPr lang="zh-CN" altLang="en-US" sz="2000" dirty="0"/>
              <a:t>的组成部分，它根据程序指令来指挥</a:t>
            </a:r>
            <a:r>
              <a:rPr lang="en-US" altLang="zh-CN" sz="2000" dirty="0" err="1"/>
              <a:t>datapath</a:t>
            </a:r>
            <a:r>
              <a:rPr lang="zh-CN" altLang="en-US" sz="2000" dirty="0"/>
              <a:t>，</a:t>
            </a:r>
            <a:r>
              <a:rPr lang="en-US" altLang="zh-CN" sz="2000" dirty="0"/>
              <a:t>memory</a:t>
            </a:r>
            <a:r>
              <a:rPr lang="zh-CN" altLang="en-US" sz="2000" dirty="0"/>
              <a:t>以及</a:t>
            </a:r>
            <a:r>
              <a:rPr lang="en-US" altLang="zh-CN" sz="2000" dirty="0"/>
              <a:t>I/O</a:t>
            </a:r>
            <a:r>
              <a:rPr lang="zh-CN" altLang="en-US" sz="2000" dirty="0"/>
              <a:t>运行，共同完成程序功能。</a:t>
            </a:r>
          </a:p>
          <a:p>
            <a:r>
              <a:rPr lang="en-US" altLang="zh-CN" sz="2000" dirty="0"/>
              <a:t>Memory: </a:t>
            </a:r>
            <a:r>
              <a:rPr lang="zh-CN" altLang="en-US" sz="2000" dirty="0"/>
              <a:t>存放运行时程序及其所需要的数据的场所。</a:t>
            </a:r>
          </a:p>
          <a:p>
            <a:r>
              <a:rPr lang="en-US" altLang="zh-CN" sz="2000" dirty="0"/>
              <a:t>Input: </a:t>
            </a:r>
            <a:r>
              <a:rPr lang="zh-CN" altLang="en-US" sz="2000" dirty="0"/>
              <a:t>信息进入计算机的设备，如键盘、鼠标等。</a:t>
            </a:r>
          </a:p>
          <a:p>
            <a:r>
              <a:rPr lang="en-US" altLang="zh-CN" sz="2000" dirty="0"/>
              <a:t>Output: </a:t>
            </a:r>
            <a:r>
              <a:rPr lang="zh-CN" altLang="en-US" sz="2000" dirty="0"/>
              <a:t>将计算结果展示给用户的设备，如显示器、磁盘、打印机、喇叭等。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063917" y="2276872"/>
            <a:ext cx="1296144" cy="30018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Hexagon 5"/>
          <p:cNvSpPr/>
          <p:nvPr/>
        </p:nvSpPr>
        <p:spPr bwMode="auto">
          <a:xfrm>
            <a:off x="35496" y="1619712"/>
            <a:ext cx="1368152" cy="1008112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>
            <a:off x="767773" y="2924944"/>
            <a:ext cx="1008112" cy="208823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rapezoid 6"/>
          <p:cNvSpPr/>
          <p:nvPr/>
        </p:nvSpPr>
        <p:spPr bwMode="auto">
          <a:xfrm rot="10800000">
            <a:off x="109357" y="3353631"/>
            <a:ext cx="1666528" cy="792088"/>
          </a:xfrm>
          <a:prstGeom prst="trapezoi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3360061" y="2362679"/>
            <a:ext cx="1872208" cy="945192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442921" y="3777816"/>
            <a:ext cx="1789348" cy="1152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774" y="3548473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Datapath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4932" y="1960437"/>
            <a:ext cx="93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Control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22784" y="3593150"/>
            <a:ext cx="97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Memory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63381" y="262782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1984" y="416921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9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计算机剖析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961" y="177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177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计算机结构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计算机</a:t>
            </a:r>
            <a:r>
              <a:rPr lang="zh-CN" altLang="en-US"/>
              <a:t>组成与实现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5651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逻辑设计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5896" y="5507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电路设计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5507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生产制造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32" y="2142147"/>
            <a:ext cx="6139779" cy="3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计算机语言与计算机层次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5741" y="16220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计算机系统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04485" y="16474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计算机结构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1661736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计算机组成和实现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2240" y="5651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机器语言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7904" y="5579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汇编语言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5507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高级语言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16756"/>
            <a:ext cx="6472138" cy="35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计算机的层次结构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04316" y="1700808"/>
            <a:ext cx="2376264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mHei" charset="-122"/>
                <a:ea typeface="SimHei" charset="-122"/>
                <a:cs typeface="SimHei" charset="-122"/>
              </a:rPr>
              <a:t>高级语言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04316" y="2874698"/>
            <a:ext cx="2376264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汇编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Hei" charset="-122"/>
                <a:ea typeface="SimHei" charset="-122"/>
                <a:cs typeface="SimHei" charset="-122"/>
              </a:rPr>
              <a:t>语言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04316" y="4048588"/>
            <a:ext cx="2376264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机器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Hei" charset="-122"/>
                <a:ea typeface="SimHei" charset="-122"/>
                <a:cs typeface="SimHei" charset="-122"/>
              </a:rPr>
              <a:t>语言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04316" y="5222478"/>
            <a:ext cx="2376264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控制信号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9" name="Straight Connector 8"/>
          <p:cNvCxnSpPr>
            <a:stCxn id="3" idx="2"/>
            <a:endCxn id="5" idx="0"/>
          </p:cNvCxnSpPr>
          <p:nvPr/>
        </p:nvCxnSpPr>
        <p:spPr bwMode="auto">
          <a:xfrm>
            <a:off x="2292448" y="2276872"/>
            <a:ext cx="0" cy="5978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2292448" y="3450762"/>
            <a:ext cx="0" cy="5978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2312148" y="4624652"/>
            <a:ext cx="0" cy="5978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3975" y="24208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编译器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03417" y="35163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汇编器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22" y="47188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控制信号生成</a:t>
            </a:r>
            <a:endParaRPr lang="en-US" dirty="0"/>
          </a:p>
        </p:txBody>
      </p:sp>
      <p:sp>
        <p:nvSpPr>
          <p:cNvPr id="15" name="Right Brace 14"/>
          <p:cNvSpPr/>
          <p:nvPr/>
        </p:nvSpPr>
        <p:spPr bwMode="auto">
          <a:xfrm>
            <a:off x="3480580" y="3356992"/>
            <a:ext cx="947404" cy="2153518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8016" y="42490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计算机组成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09129" y="1001600"/>
            <a:ext cx="21602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charset="0"/>
              </a:rPr>
              <a:t>temp = v[k];</a:t>
            </a:r>
          </a:p>
          <a:p>
            <a:r>
              <a:rPr lang="en-US" sz="2400" dirty="0">
                <a:latin typeface="Times New Roman" charset="0"/>
              </a:rPr>
              <a:t>v[k] = v[k+1];</a:t>
            </a:r>
          </a:p>
          <a:p>
            <a:r>
              <a:rPr lang="en-US" sz="2400" dirty="0">
                <a:latin typeface="Times New Roman" charset="0"/>
              </a:rPr>
              <a:t>v[k+1] = temp;</a:t>
            </a:r>
          </a:p>
          <a:p>
            <a:endParaRPr lang="en-US" sz="2400" dirty="0">
              <a:latin typeface="Times New Roman" charset="0"/>
            </a:endParaRPr>
          </a:p>
          <a:p>
            <a:r>
              <a:rPr lang="en-US" sz="2400" dirty="0">
                <a:latin typeface="Times New Roman" charset="0"/>
              </a:rPr>
              <a:t>lw$t0,0($2)</a:t>
            </a:r>
          </a:p>
          <a:p>
            <a:r>
              <a:rPr lang="en-US" sz="2400" dirty="0">
                <a:latin typeface="Times New Roman" charset="0"/>
              </a:rPr>
              <a:t>lw$t1,4($2)</a:t>
            </a:r>
          </a:p>
          <a:p>
            <a:r>
              <a:rPr lang="en-US" sz="2400" dirty="0">
                <a:latin typeface="Times New Roman" charset="0"/>
              </a:rPr>
              <a:t>sw$t1,0($2)</a:t>
            </a:r>
          </a:p>
          <a:p>
            <a:r>
              <a:rPr lang="en-US" sz="2400" dirty="0">
                <a:latin typeface="Times New Roman" charset="0"/>
              </a:rPr>
              <a:t>sw$t0,4($2)</a:t>
            </a:r>
            <a:endParaRPr lang="en-US" sz="2400" dirty="0">
              <a:effectLst/>
              <a:latin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7735" y="4633789"/>
            <a:ext cx="50822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600" b="1">
                <a:latin typeface="Courier New" charset="0"/>
              </a:rPr>
              <a:t>0000 </a:t>
            </a:r>
            <a:r>
              <a:rPr lang="cs-CZ" sz="1600" b="1" dirty="0">
                <a:latin typeface="Courier New" charset="0"/>
              </a:rPr>
              <a:t>1001 1100 0110 1010 1111 0101 1000</a:t>
            </a:r>
            <a:endParaRPr lang="cs-CZ" sz="1600" dirty="0">
              <a:latin typeface="Courier New" charset="0"/>
            </a:endParaRPr>
          </a:p>
          <a:p>
            <a:r>
              <a:rPr lang="cs-CZ" sz="1600" b="1" dirty="0">
                <a:latin typeface="Courier New" charset="0"/>
              </a:rPr>
              <a:t>1010 1111 0101 1000 0000 1001 1100 0110 </a:t>
            </a:r>
            <a:endParaRPr lang="cs-CZ" sz="1600" dirty="0">
              <a:latin typeface="Courier New" charset="0"/>
            </a:endParaRPr>
          </a:p>
          <a:p>
            <a:r>
              <a:rPr lang="cs-CZ" sz="1600" b="1" dirty="0">
                <a:latin typeface="Courier New" charset="0"/>
              </a:rPr>
              <a:t>1100 0110 1010 1111 0101 1000 0000 1001 </a:t>
            </a:r>
            <a:endParaRPr lang="cs-CZ" sz="1600" dirty="0">
              <a:latin typeface="Courier New" charset="0"/>
            </a:endParaRPr>
          </a:p>
          <a:p>
            <a:r>
              <a:rPr lang="cs-CZ" sz="1600" b="1" dirty="0">
                <a:latin typeface="Courier New" charset="0"/>
              </a:rPr>
              <a:t>0101 1000 0000 1001 1100 0110 1010 1111</a:t>
            </a:r>
            <a:endParaRPr lang="cs-CZ" sz="1600" dirty="0"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8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计算机的历史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Gen-0</a:t>
            </a:r>
            <a:r>
              <a:rPr lang="zh-CN" altLang="en-US" dirty="0"/>
              <a:t>：机械计算机（</a:t>
            </a:r>
            <a:r>
              <a:rPr lang="en-US" altLang="zh-CN" dirty="0"/>
              <a:t>BC~1940s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Gen-1</a:t>
            </a:r>
            <a:r>
              <a:rPr lang="zh-CN" altLang="en-US" dirty="0"/>
              <a:t>：真空管（</a:t>
            </a:r>
            <a:r>
              <a:rPr lang="en-US" altLang="zh-CN" dirty="0"/>
              <a:t>1948~1959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Gen-2</a:t>
            </a:r>
            <a:r>
              <a:rPr lang="zh-CN" altLang="en-US" dirty="0"/>
              <a:t>：晶体管（</a:t>
            </a:r>
            <a:r>
              <a:rPr lang="en-US" altLang="zh-CN" dirty="0"/>
              <a:t>1960~1968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Gen-3</a:t>
            </a:r>
            <a:r>
              <a:rPr lang="zh-CN" altLang="en-US" dirty="0"/>
              <a:t>：集成电路（</a:t>
            </a:r>
            <a:r>
              <a:rPr lang="en-US" altLang="zh-CN" dirty="0"/>
              <a:t>1969~1977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Gen-4</a:t>
            </a:r>
            <a:r>
              <a:rPr lang="zh-CN" altLang="en-US" dirty="0"/>
              <a:t>：大规模集成电路（</a:t>
            </a:r>
            <a:r>
              <a:rPr lang="en-US" altLang="zh-CN" dirty="0"/>
              <a:t>1978~present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Gen-5</a:t>
            </a:r>
            <a:r>
              <a:rPr lang="zh-CN" altLang="en-US" dirty="0"/>
              <a:t>：</a:t>
            </a:r>
            <a:r>
              <a:rPr lang="zh-CN" altLang="en-US" dirty="0">
                <a:sym typeface="Wingdings"/>
              </a:rPr>
              <a:t></a:t>
            </a:r>
            <a:r>
              <a:rPr lang="en-US" altLang="zh-CN" dirty="0">
                <a:sym typeface="Wingdings"/>
              </a:rPr>
              <a:t>,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Optical? Quantum?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Biology?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4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古代和近代计算技术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3744416" cy="18722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44008" y="19075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SimSun" charset="-122"/>
              </a:rPr>
              <a:t>公元前</a:t>
            </a:r>
            <a:r>
              <a:rPr lang="en-US" altLang="zh-CN" dirty="0">
                <a:latin typeface="Times New Roman" charset="0"/>
              </a:rPr>
              <a:t>500</a:t>
            </a:r>
            <a:r>
              <a:rPr lang="zh-CN" altLang="en-US" dirty="0">
                <a:latin typeface="SimSun" charset="-122"/>
              </a:rPr>
              <a:t>年，中国出现算盘</a:t>
            </a:r>
            <a:endParaRPr lang="zh-CN" altLang="en-US" dirty="0">
              <a:effectLst/>
              <a:latin typeface="SimSun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74962"/>
            <a:ext cx="4016862" cy="20452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48064" y="4293096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charset="0"/>
              </a:rPr>
              <a:t>1642</a:t>
            </a:r>
            <a:r>
              <a:rPr lang="zh-CN" altLang="en-US" dirty="0">
                <a:latin typeface="SimSun" charset="-122"/>
              </a:rPr>
              <a:t>年，</a:t>
            </a:r>
            <a:r>
              <a:rPr lang="en-US" altLang="zh-CN" dirty="0">
                <a:latin typeface="Times New Roman" charset="0"/>
              </a:rPr>
              <a:t>Blaise Pascal</a:t>
            </a:r>
            <a:r>
              <a:rPr lang="zh-CN" altLang="en-US" dirty="0">
                <a:latin typeface="SimSun" charset="-122"/>
              </a:rPr>
              <a:t>发明自动进位的加法机器，齿轮驱动拨盘，在窗口显示结果</a:t>
            </a:r>
            <a:endParaRPr lang="zh-CN" altLang="en-US" dirty="0">
              <a:effectLst/>
              <a:latin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00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古代和近代计算技术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470" y="1421507"/>
            <a:ext cx="3538736" cy="1705744"/>
          </a:xfrm>
        </p:spPr>
        <p:txBody>
          <a:bodyPr/>
          <a:lstStyle/>
          <a:p>
            <a:r>
              <a:rPr lang="en-US" altLang="zh-CN" sz="2400"/>
              <a:t>16</a:t>
            </a:r>
            <a:r>
              <a:rPr lang="zh-CN" altLang="en-US" sz="2400" dirty="0"/>
              <a:t>世纪，</a:t>
            </a:r>
            <a:r>
              <a:rPr lang="en-US" altLang="zh-CN" sz="2400" dirty="0" err="1"/>
              <a:t>Alkhowarizmi</a:t>
            </a:r>
            <a:r>
              <a:rPr lang="zh-CN" altLang="en-US" sz="2400" dirty="0"/>
              <a:t>提出算法概念，并出版以算法（</a:t>
            </a:r>
            <a:r>
              <a:rPr lang="en-US" altLang="zh-CN" sz="2400" dirty="0"/>
              <a:t>Algorithm</a:t>
            </a:r>
            <a:r>
              <a:rPr lang="zh-CN" altLang="en-US" sz="2400" dirty="0"/>
              <a:t>）为题的书籍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127251"/>
            <a:ext cx="1714500" cy="2628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8024" y="2217053"/>
            <a:ext cx="2725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latin typeface="STKaiti" charset="-122"/>
              </a:rPr>
              <a:t>面向计算过程设计辅助计算工具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latin typeface="STKaiti" charset="-122"/>
              </a:rPr>
              <a:t>以提高计算效率为目标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latin typeface="STKaiti" charset="-122"/>
              </a:rPr>
              <a:t>使用机械等方式实现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latin typeface="STKaiti" charset="-122"/>
              </a:rPr>
              <a:t>为现代计算机提供了思路</a:t>
            </a:r>
            <a:endParaRPr lang="zh-CN" altLang="en-US" sz="2400" dirty="0">
              <a:effectLst/>
              <a:latin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00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近代计算技术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23368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05200"/>
            <a:ext cx="205740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217265"/>
            <a:ext cx="1708195" cy="2105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30" y="4168800"/>
            <a:ext cx="1270000" cy="2006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94000" y="1988865"/>
            <a:ext cx="3794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charset="0"/>
              </a:rPr>
              <a:t>1822</a:t>
            </a:r>
            <a:r>
              <a:rPr lang="en-US" dirty="0">
                <a:latin typeface="SimSun" charset="-122"/>
              </a:rPr>
              <a:t>年，</a:t>
            </a:r>
            <a:r>
              <a:rPr lang="en-US" dirty="0">
                <a:latin typeface="Times New Roman" charset="0"/>
              </a:rPr>
              <a:t>Charles </a:t>
            </a:r>
            <a:r>
              <a:rPr lang="en-US" dirty="0" err="1">
                <a:latin typeface="Times New Roman" charset="0"/>
              </a:rPr>
              <a:t>Babbage</a:t>
            </a:r>
            <a:r>
              <a:rPr lang="en-US" dirty="0" err="1">
                <a:latin typeface="SimSun" charset="-122"/>
              </a:rPr>
              <a:t>，差分机（</a:t>
            </a:r>
            <a:r>
              <a:rPr lang="en-US" dirty="0" err="1">
                <a:latin typeface="Times New Roman" charset="0"/>
              </a:rPr>
              <a:t>Differential</a:t>
            </a:r>
            <a:r>
              <a:rPr lang="en-US" dirty="0">
                <a:latin typeface="Times New Roman" charset="0"/>
              </a:rPr>
              <a:t> Engine</a:t>
            </a:r>
            <a:r>
              <a:rPr lang="en-US" dirty="0">
                <a:latin typeface="SimSun" charset="-122"/>
              </a:rPr>
              <a:t>）</a:t>
            </a:r>
            <a:endParaRPr lang="en-US" dirty="0"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4114" y="3845634"/>
            <a:ext cx="3438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charset="0"/>
              </a:rPr>
              <a:t>1833</a:t>
            </a:r>
            <a:r>
              <a:rPr lang="en-US" dirty="0">
                <a:latin typeface="SimSun" charset="-122"/>
              </a:rPr>
              <a:t>年，分析机（</a:t>
            </a:r>
            <a:r>
              <a:rPr lang="en-US" dirty="0">
                <a:latin typeface="Times New Roman" charset="0"/>
              </a:rPr>
              <a:t>Analytical Engine</a:t>
            </a:r>
            <a:r>
              <a:rPr lang="en-US" dirty="0">
                <a:latin typeface="SimSun" charset="-122"/>
              </a:rPr>
              <a:t>），通用机器</a:t>
            </a:r>
            <a:endParaRPr lang="en-US" dirty="0">
              <a:effectLst/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94000" y="56971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Times New Roman" charset="0"/>
              </a:rPr>
              <a:t>Ada </a:t>
            </a:r>
            <a:r>
              <a:rPr lang="en-US" dirty="0">
                <a:latin typeface="Times New Roman" charset="0"/>
              </a:rPr>
              <a:t>Augusta </a:t>
            </a:r>
            <a:r>
              <a:rPr lang="en-US" dirty="0" err="1">
                <a:latin typeface="Times New Roman" charset="0"/>
              </a:rPr>
              <a:t>Lovelace</a:t>
            </a:r>
            <a:r>
              <a:rPr lang="en-US" dirty="0" err="1">
                <a:latin typeface="SimSun" charset="-122"/>
              </a:rPr>
              <a:t>，第一位程序员</a:t>
            </a:r>
            <a:endParaRPr lang="en-US" dirty="0"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772816"/>
            <a:ext cx="3721100" cy="364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4" y="1791866"/>
            <a:ext cx="4356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1219200"/>
            <a:ext cx="5122912" cy="4910138"/>
          </a:xfrm>
        </p:spPr>
        <p:txBody>
          <a:bodyPr/>
          <a:lstStyle/>
          <a:p>
            <a:r>
              <a:rPr lang="en-US" altLang="zh-CN" dirty="0"/>
              <a:t>1937</a:t>
            </a:r>
            <a:r>
              <a:rPr lang="zh-CN" altLang="en-US" dirty="0"/>
              <a:t>年，</a:t>
            </a:r>
            <a:r>
              <a:rPr lang="en-US" altLang="zh-CN" dirty="0"/>
              <a:t>Alan Turing</a:t>
            </a:r>
            <a:r>
              <a:rPr lang="zh-CN" altLang="en-US" dirty="0"/>
              <a:t>提出一种“通用”计算机的概念，它可以执行任何一个描述好的程序（算法），实现需要的功能，形成了“可计算性”概念的基础。</a:t>
            </a:r>
          </a:p>
          <a:p>
            <a:r>
              <a:rPr lang="zh-CN" altLang="en-US" dirty="0"/>
              <a:t>存储程序的思想，使计算机从专用走向通用。正是这一创新，开创了计算机的新时代。</a:t>
            </a:r>
          </a:p>
          <a:p>
            <a:r>
              <a:rPr lang="en-US" altLang="zh-CN" dirty="0"/>
              <a:t>50</a:t>
            </a:r>
            <a:r>
              <a:rPr lang="zh-CN" altLang="en-US" dirty="0"/>
              <a:t>年代，</a:t>
            </a:r>
            <a:r>
              <a:rPr lang="en-US" altLang="zh-CN" dirty="0"/>
              <a:t>Turing</a:t>
            </a:r>
            <a:r>
              <a:rPr lang="zh-CN" altLang="en-US" dirty="0"/>
              <a:t>提出了“智能”计算机的概念。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86" y="1628800"/>
            <a:ext cx="2375096" cy="31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图灵机（</a:t>
            </a:r>
            <a:r>
              <a:rPr lang="en-US" altLang="zh-CN" dirty="0"/>
              <a:t>Turing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106688" cy="3001888"/>
          </a:xfrm>
        </p:spPr>
        <p:txBody>
          <a:bodyPr/>
          <a:lstStyle/>
          <a:p>
            <a:r>
              <a:rPr lang="zh-CN" altLang="en-US"/>
              <a:t>确定型</a:t>
            </a:r>
            <a:r>
              <a:rPr lang="zh-CN" altLang="en-US" dirty="0"/>
              <a:t>图灵机</a:t>
            </a:r>
          </a:p>
          <a:p>
            <a:r>
              <a:rPr lang="zh-CN" altLang="en-US" dirty="0"/>
              <a:t>* 有穷符号集</a:t>
            </a:r>
            <a:r>
              <a:rPr lang="en-US" altLang="zh-CN" dirty="0"/>
              <a:t>P</a:t>
            </a:r>
          </a:p>
          <a:p>
            <a:r>
              <a:rPr lang="en-US" altLang="zh-CN" dirty="0"/>
              <a:t>* </a:t>
            </a:r>
            <a:r>
              <a:rPr lang="zh-CN" altLang="en-US" dirty="0"/>
              <a:t>有穷状态集</a:t>
            </a:r>
            <a:r>
              <a:rPr lang="en-US" altLang="zh-CN" dirty="0"/>
              <a:t>Q</a:t>
            </a:r>
            <a:endParaRPr lang="zh-CN" altLang="en-US" dirty="0"/>
          </a:p>
          <a:p>
            <a:r>
              <a:rPr lang="zh-CN" altLang="en-US" dirty="0"/>
              <a:t>* 转移函数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：</a:t>
            </a:r>
            <a:r>
              <a:rPr lang="en-US" altLang="zh-CN" dirty="0"/>
              <a:t>Q </a:t>
            </a:r>
            <a:r>
              <a:rPr lang="zh-CN" altLang="en-US" dirty="0"/>
              <a:t>。</a:t>
            </a:r>
            <a:r>
              <a:rPr lang="en-US" altLang="zh-CN" dirty="0"/>
              <a:t>P —</a:t>
            </a:r>
          </a:p>
          <a:p>
            <a:r>
              <a:rPr lang="en-US" altLang="zh-CN" dirty="0"/>
              <a:t>Q </a:t>
            </a:r>
            <a:r>
              <a:rPr lang="zh-CN" altLang="en-US" dirty="0"/>
              <a:t>。</a:t>
            </a:r>
            <a:r>
              <a:rPr lang="en-US" altLang="zh-CN" dirty="0"/>
              <a:t>P </a:t>
            </a:r>
            <a:r>
              <a:rPr lang="zh-CN" altLang="en-US" dirty="0"/>
              <a:t>。</a:t>
            </a:r>
            <a:r>
              <a:rPr lang="en-US" altLang="zh-CN" dirty="0"/>
              <a:t>{ -1</a:t>
            </a:r>
            <a:r>
              <a:rPr lang="zh-CN" altLang="en-US" dirty="0"/>
              <a:t>，</a:t>
            </a:r>
            <a:r>
              <a:rPr lang="en-US" altLang="zh-CN" dirty="0"/>
              <a:t>+1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234120"/>
            <a:ext cx="5349687" cy="2972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775" y="5518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Helvetica" charset="0"/>
              </a:rPr>
              <a:t>通用机</a:t>
            </a:r>
            <a:r>
              <a:rPr lang="en-US" dirty="0">
                <a:latin typeface="Helvetica" charset="0"/>
              </a:rPr>
              <a:t>(</a:t>
            </a:r>
            <a:r>
              <a:rPr lang="en-US" dirty="0">
                <a:latin typeface="Arial" charset="0"/>
              </a:rPr>
              <a:t>Universal Machine</a:t>
            </a:r>
            <a:r>
              <a:rPr lang="en-US" dirty="0">
                <a:latin typeface="Helvetica" charset="0"/>
              </a:rPr>
              <a:t>)概念</a:t>
            </a:r>
            <a:endParaRPr lang="en-US" dirty="0">
              <a:effectLst/>
              <a:latin typeface="Arial" charset="0"/>
            </a:endParaRPr>
          </a:p>
        </p:txBody>
      </p:sp>
      <p:pic>
        <p:nvPicPr>
          <p:cNvPr id="8" name="Picture 2" descr="XS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42799"/>
            <a:ext cx="3888432" cy="17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通用计算机：确定了现代计算机的理论基础。</a:t>
            </a:r>
          </a:p>
          <a:p>
            <a:r>
              <a:rPr lang="zh-CN" altLang="en-US" dirty="0"/>
              <a:t>存储程序计算机：问题的求解由程序或过程给出，程序和过程可以通过语言描述。</a:t>
            </a:r>
          </a:p>
          <a:p>
            <a:r>
              <a:rPr lang="zh-CN" altLang="en-US" dirty="0"/>
              <a:t>有限速度：计算机执行程序的时间是有限的。</a:t>
            </a:r>
          </a:p>
          <a:p>
            <a:r>
              <a:rPr lang="zh-CN" altLang="en-US" dirty="0"/>
              <a:t>有限空间：计算机程序的存放空间和数据存放空间也是有限的。</a:t>
            </a:r>
          </a:p>
          <a:p>
            <a:r>
              <a:rPr lang="zh-CN" altLang="en-US" dirty="0"/>
              <a:t>奠定了现代计算机的理论基础。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9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b="1" dirty="0" err="1"/>
              <a:t>Vannevar</a:t>
            </a:r>
            <a:r>
              <a:rPr lang="zh-CN" altLang="en-US" b="1" dirty="0"/>
              <a:t> </a:t>
            </a:r>
            <a:r>
              <a:rPr lang="en-US" b="1" dirty="0" err="1"/>
              <a:t>Bush:Memex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626968" cy="4910138"/>
          </a:xfrm>
        </p:spPr>
        <p:txBody>
          <a:bodyPr/>
          <a:lstStyle/>
          <a:p>
            <a:r>
              <a:rPr lang="zh-CN" altLang="en-US" dirty="0"/>
              <a:t>保存有</a:t>
            </a:r>
            <a:r>
              <a:rPr lang="en-US" altLang="zh-CN" dirty="0"/>
              <a:t>10</a:t>
            </a:r>
            <a:r>
              <a:rPr lang="zh-CN" altLang="en-US" dirty="0"/>
              <a:t>亿本图书的书柜</a:t>
            </a:r>
          </a:p>
          <a:p>
            <a:r>
              <a:rPr lang="zh-CN" altLang="en-US" dirty="0"/>
              <a:t>可按照人们的需要，对图书进行照相</a:t>
            </a:r>
          </a:p>
          <a:p>
            <a:r>
              <a:rPr lang="zh-CN" altLang="en-US" dirty="0"/>
              <a:t>甚至可以记录人们的声音</a:t>
            </a:r>
          </a:p>
          <a:p>
            <a:r>
              <a:rPr lang="zh-CN" altLang="en-US" dirty="0"/>
              <a:t>保存并共享人类历史上的知识</a:t>
            </a:r>
          </a:p>
          <a:p>
            <a:r>
              <a:rPr lang="en-US" altLang="zh-CN" dirty="0"/>
              <a:t>Web</a:t>
            </a:r>
            <a:r>
              <a:rPr lang="zh-CN" altLang="en-US" dirty="0"/>
              <a:t>之父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23022"/>
            <a:ext cx="2273927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0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现代计算机的里程碑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66788"/>
            <a:ext cx="7758424" cy="51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7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第一台通用电子计算机</a:t>
            </a:r>
            <a:r>
              <a:rPr lang="en-US" altLang="zh-CN" b="1" dirty="0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060848"/>
            <a:ext cx="3506394" cy="2802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775" y="1196999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charset="0"/>
              </a:rPr>
              <a:t>Electronic </a:t>
            </a:r>
            <a:r>
              <a:rPr lang="en-US" sz="2400" dirty="0">
                <a:latin typeface="Times New Roman" charset="0"/>
              </a:rPr>
              <a:t>Numerical and Integrate Calculator</a:t>
            </a:r>
            <a:endParaRPr lang="en-US" sz="2400" dirty="0">
              <a:effectLst/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9423" y="161544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>
                <a:latin typeface="Times New Roman" charset="0"/>
              </a:rPr>
            </a:br>
            <a:endParaRPr lang="zh-CN" altLang="en-US" dirty="0">
              <a:latin typeface="Times New Roman" charset="0"/>
            </a:endParaRPr>
          </a:p>
          <a:p>
            <a:r>
              <a:rPr lang="en-US" altLang="zh-CN" dirty="0" err="1">
                <a:latin typeface="Times New Roman" charset="0"/>
              </a:rPr>
              <a:t>Mauchly</a:t>
            </a:r>
            <a:r>
              <a:rPr lang="en-US" altLang="zh-CN" dirty="0">
                <a:latin typeface="Times New Roman" charset="0"/>
              </a:rPr>
              <a:t> and Eckert </a:t>
            </a:r>
            <a:r>
              <a:rPr lang="zh-CN" altLang="en-US" dirty="0">
                <a:latin typeface="SimSun" charset="-122"/>
              </a:rPr>
              <a:t>设计</a:t>
            </a:r>
            <a:endParaRPr lang="zh-CN" altLang="en-US" dirty="0">
              <a:latin typeface="Times New Roman" charset="0"/>
            </a:endParaRPr>
          </a:p>
          <a:p>
            <a:r>
              <a:rPr lang="en-US" altLang="zh-CN" dirty="0">
                <a:latin typeface="Times New Roman" charset="0"/>
              </a:rPr>
              <a:t>1946</a:t>
            </a:r>
            <a:r>
              <a:rPr lang="zh-CN" altLang="en-US" dirty="0">
                <a:latin typeface="Times New Roman" charset="0"/>
              </a:rPr>
              <a:t>年</a:t>
            </a:r>
            <a:r>
              <a:rPr lang="en-US" altLang="zh-CN" dirty="0">
                <a:latin typeface="Times New Roman" charset="0"/>
              </a:rPr>
              <a:t>2</a:t>
            </a:r>
            <a:r>
              <a:rPr lang="zh-CN" altLang="en-US" dirty="0">
                <a:latin typeface="Times New Roman" charset="0"/>
              </a:rPr>
              <a:t>月</a:t>
            </a:r>
            <a:r>
              <a:rPr lang="en-US" altLang="zh-CN" dirty="0">
                <a:latin typeface="Times New Roman" charset="0"/>
              </a:rPr>
              <a:t>14</a:t>
            </a:r>
            <a:r>
              <a:rPr lang="zh-CN" altLang="en-US" dirty="0">
                <a:latin typeface="Times New Roman" charset="0"/>
              </a:rPr>
              <a:t>日</a:t>
            </a:r>
          </a:p>
          <a:p>
            <a:r>
              <a:rPr lang="zh-CN" altLang="en-US" dirty="0">
                <a:latin typeface="SimSun" charset="-122"/>
              </a:rPr>
              <a:t>第一台通用电子计算机，设计用于计算火炮的弹道</a:t>
            </a:r>
          </a:p>
          <a:p>
            <a:r>
              <a:rPr lang="zh-CN" altLang="en-US" dirty="0">
                <a:latin typeface="SimSun" charset="-122"/>
              </a:rPr>
              <a:t>重</a:t>
            </a:r>
            <a:r>
              <a:rPr lang="en-US" altLang="zh-CN" dirty="0">
                <a:latin typeface="Times New Roman" charset="0"/>
              </a:rPr>
              <a:t>30</a:t>
            </a:r>
            <a:r>
              <a:rPr lang="zh-CN" altLang="en-US" dirty="0">
                <a:latin typeface="SimSun" charset="-122"/>
              </a:rPr>
              <a:t>吨，占地</a:t>
            </a:r>
            <a:r>
              <a:rPr lang="en-US" altLang="zh-CN" dirty="0">
                <a:latin typeface="Times New Roman" charset="0"/>
              </a:rPr>
              <a:t>15000</a:t>
            </a:r>
            <a:r>
              <a:rPr lang="zh-CN" altLang="en-US" dirty="0">
                <a:latin typeface="SimSun" charset="-122"/>
              </a:rPr>
              <a:t>平方英尺，</a:t>
            </a:r>
            <a:r>
              <a:rPr lang="en-US" altLang="zh-CN" dirty="0">
                <a:latin typeface="Times New Roman" charset="0"/>
              </a:rPr>
              <a:t>18000</a:t>
            </a:r>
            <a:r>
              <a:rPr lang="zh-CN" altLang="en-US" dirty="0">
                <a:latin typeface="SimSun" charset="-122"/>
              </a:rPr>
              <a:t>个电子管，耗电</a:t>
            </a:r>
            <a:r>
              <a:rPr lang="en-US" altLang="zh-CN" dirty="0">
                <a:latin typeface="Times New Roman" charset="0"/>
              </a:rPr>
              <a:t>140KW</a:t>
            </a:r>
          </a:p>
          <a:p>
            <a:r>
              <a:rPr lang="zh-CN" altLang="en-US" dirty="0">
                <a:latin typeface="SimSun" charset="-122"/>
              </a:rPr>
              <a:t>运算速度：</a:t>
            </a:r>
            <a:r>
              <a:rPr lang="en-US" altLang="zh-CN" dirty="0">
                <a:latin typeface="Times New Roman" charset="0"/>
              </a:rPr>
              <a:t>5000</a:t>
            </a:r>
            <a:r>
              <a:rPr lang="zh-CN" altLang="en-US" dirty="0">
                <a:latin typeface="SimSun" charset="-122"/>
              </a:rPr>
              <a:t>次加法</a:t>
            </a:r>
            <a:r>
              <a:rPr lang="en-US" altLang="zh-CN" dirty="0">
                <a:latin typeface="Times New Roman" charset="0"/>
              </a:rPr>
              <a:t>/</a:t>
            </a:r>
            <a:r>
              <a:rPr lang="zh-CN" altLang="en-US" dirty="0">
                <a:latin typeface="SimSun" charset="-122"/>
              </a:rPr>
              <a:t>秒</a:t>
            </a:r>
          </a:p>
          <a:p>
            <a:r>
              <a:rPr lang="zh-CN" altLang="en-US" dirty="0">
                <a:latin typeface="SimSun" charset="-122"/>
              </a:rPr>
              <a:t>使用十进制数</a:t>
            </a:r>
          </a:p>
          <a:p>
            <a:r>
              <a:rPr lang="en-US" altLang="zh-CN" dirty="0">
                <a:latin typeface="Times New Roman" charset="0"/>
              </a:rPr>
              <a:t>20</a:t>
            </a:r>
            <a:r>
              <a:rPr lang="zh-CN" altLang="en-US" dirty="0">
                <a:latin typeface="SimSun" charset="-122"/>
              </a:rPr>
              <a:t>个寄存器，每个存放</a:t>
            </a:r>
            <a:r>
              <a:rPr lang="en-US" altLang="zh-CN" dirty="0">
                <a:latin typeface="Times New Roman" charset="0"/>
              </a:rPr>
              <a:t>10</a:t>
            </a:r>
            <a:r>
              <a:rPr lang="zh-CN" altLang="en-US" dirty="0">
                <a:latin typeface="SimSun" charset="-122"/>
              </a:rPr>
              <a:t>位的十进制数</a:t>
            </a:r>
          </a:p>
          <a:p>
            <a:r>
              <a:rPr lang="zh-CN" altLang="en-US" dirty="0">
                <a:latin typeface="SimSun" charset="-122"/>
              </a:rPr>
              <a:t>通过设置</a:t>
            </a:r>
            <a:r>
              <a:rPr lang="en-US" altLang="zh-CN" dirty="0">
                <a:latin typeface="Times New Roman" charset="0"/>
              </a:rPr>
              <a:t>6000</a:t>
            </a:r>
            <a:r>
              <a:rPr lang="zh-CN" altLang="en-US" dirty="0">
                <a:latin typeface="SimSun" charset="-122"/>
              </a:rPr>
              <a:t>个开关和其它众多的插头和插座来编程</a:t>
            </a:r>
            <a:endParaRPr lang="zh-CN" altLang="en-US" dirty="0">
              <a:effectLst/>
              <a:latin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258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Von Neumann</a:t>
            </a:r>
            <a:r>
              <a:rPr lang="zh-CN" altLang="en-US" b="1" dirty="0"/>
              <a:t> </a:t>
            </a:r>
            <a:r>
              <a:rPr lang="en-US" dirty="0"/>
              <a:t>机</a:t>
            </a:r>
            <a:r>
              <a:rPr lang="zh-CN" altLang="en-US" dirty="0"/>
              <a:t> </a:t>
            </a:r>
            <a:r>
              <a:rPr lang="en-US" b="1" dirty="0"/>
              <a:t>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946732"/>
            <a:ext cx="8784976" cy="2061279"/>
          </a:xfrm>
        </p:spPr>
        <p:txBody>
          <a:bodyPr/>
          <a:lstStyle/>
          <a:p>
            <a:r>
              <a:rPr lang="zh-CN" altLang="en-US" sz="2400"/>
              <a:t>现代</a:t>
            </a:r>
            <a:r>
              <a:rPr lang="zh-CN" altLang="en-US" sz="2400" dirty="0"/>
              <a:t>计算机结构的鼻祖：五大功能部件</a:t>
            </a:r>
          </a:p>
          <a:p>
            <a:r>
              <a:rPr lang="zh-CN" altLang="en-US" sz="2400" dirty="0"/>
              <a:t>将程序和数据统一表示：存储器有</a:t>
            </a:r>
            <a:r>
              <a:rPr lang="en-US" altLang="zh-CN" sz="2400" dirty="0"/>
              <a:t>4096</a:t>
            </a:r>
            <a:r>
              <a:rPr lang="zh-CN" altLang="en-US" sz="2400" dirty="0"/>
              <a:t>个字，每个字</a:t>
            </a:r>
            <a:r>
              <a:rPr lang="en-US" altLang="zh-CN" sz="2400" dirty="0"/>
              <a:t>40</a:t>
            </a:r>
            <a:r>
              <a:rPr lang="zh-CN" altLang="en-US" sz="2400" dirty="0"/>
              <a:t>位。</a:t>
            </a:r>
          </a:p>
          <a:p>
            <a:r>
              <a:rPr lang="zh-CN" altLang="en-US" sz="2400" dirty="0"/>
              <a:t>采用二进制数据：简化了存储器</a:t>
            </a:r>
          </a:p>
          <a:p>
            <a:r>
              <a:rPr lang="zh-CN" altLang="en-US" sz="2400" dirty="0"/>
              <a:t>只提供整数运算：任何有能力的数学家都能在头脑中记住小数点的位置。</a:t>
            </a:r>
          </a:p>
          <a:p>
            <a:r>
              <a:rPr lang="zh-CN" altLang="en-US" sz="2400" dirty="0"/>
              <a:t>第一台</a:t>
            </a:r>
            <a:r>
              <a:rPr lang="en-US" altLang="zh-CN" sz="2400" dirty="0" err="1"/>
              <a:t>VonNeumann</a:t>
            </a:r>
            <a:r>
              <a:rPr lang="zh-CN" altLang="en-US" sz="2400" dirty="0"/>
              <a:t>计算机：</a:t>
            </a:r>
            <a:r>
              <a:rPr lang="en-US" altLang="zh-CN" sz="2400" dirty="0"/>
              <a:t>EDSAC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4932040" cy="2078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310386"/>
            <a:ext cx="2016224" cy="2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5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第一台小型机：</a:t>
            </a:r>
            <a:r>
              <a:rPr lang="en-US" altLang="zh-CN" dirty="0"/>
              <a:t>PDP-1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970784" cy="4910138"/>
          </a:xfrm>
        </p:spPr>
        <p:txBody>
          <a:bodyPr/>
          <a:lstStyle/>
          <a:p>
            <a:r>
              <a:rPr lang="en-US" altLang="zh-CN" dirty="0"/>
              <a:t>1957</a:t>
            </a:r>
            <a:r>
              <a:rPr lang="zh-CN" altLang="en-US" dirty="0"/>
              <a:t>年由</a:t>
            </a:r>
            <a:r>
              <a:rPr lang="en-US" altLang="zh-CN" dirty="0"/>
              <a:t>DEC</a:t>
            </a:r>
            <a:r>
              <a:rPr lang="zh-CN" altLang="en-US" dirty="0"/>
              <a:t>公司生产</a:t>
            </a:r>
          </a:p>
          <a:p>
            <a:r>
              <a:rPr lang="zh-CN" altLang="en-US" dirty="0"/>
              <a:t>第二代计算机（晶体管）</a:t>
            </a:r>
          </a:p>
          <a:p>
            <a:r>
              <a:rPr lang="en-US" altLang="zh-CN" dirty="0"/>
              <a:t>18</a:t>
            </a:r>
            <a:r>
              <a:rPr lang="zh-CN" altLang="en-US" dirty="0"/>
              <a:t>位字长，</a:t>
            </a:r>
            <a:r>
              <a:rPr lang="en-US" altLang="zh-CN" dirty="0"/>
              <a:t>4K</a:t>
            </a:r>
            <a:r>
              <a:rPr lang="zh-CN" altLang="en-US" dirty="0"/>
              <a:t>内存，机器周期为</a:t>
            </a:r>
            <a:r>
              <a:rPr lang="en-US" altLang="zh-CN" dirty="0"/>
              <a:t>5</a:t>
            </a:r>
            <a:r>
              <a:rPr lang="zh-CN" altLang="en-US" dirty="0"/>
              <a:t>微秒</a:t>
            </a:r>
          </a:p>
          <a:p>
            <a:r>
              <a:rPr lang="zh-CN" altLang="en-US" dirty="0"/>
              <a:t>售价</a:t>
            </a:r>
            <a:r>
              <a:rPr lang="en-US" altLang="zh-CN" dirty="0"/>
              <a:t>120000</a:t>
            </a:r>
            <a:r>
              <a:rPr lang="zh-CN" altLang="en-US" dirty="0"/>
              <a:t>美元。售出</a:t>
            </a:r>
            <a:r>
              <a:rPr lang="en-US" altLang="zh-CN" dirty="0"/>
              <a:t>50</a:t>
            </a:r>
            <a:r>
              <a:rPr lang="zh-CN" altLang="en-US" dirty="0"/>
              <a:t>台。</a:t>
            </a:r>
          </a:p>
          <a:p>
            <a:r>
              <a:rPr lang="zh-CN" altLang="en-US" dirty="0"/>
              <a:t>总线结构</a:t>
            </a:r>
          </a:p>
          <a:p>
            <a:r>
              <a:rPr lang="zh-CN" altLang="en-US" dirty="0"/>
              <a:t>原码</a:t>
            </a:r>
          </a:p>
          <a:p>
            <a:r>
              <a:rPr lang="zh-CN" altLang="en-US" dirty="0"/>
              <a:t>开创了计算机产业！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40768"/>
            <a:ext cx="42771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编译器的诞生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19200"/>
            <a:ext cx="4114800" cy="4910138"/>
          </a:xfrm>
        </p:spPr>
        <p:txBody>
          <a:bodyPr/>
          <a:lstStyle/>
          <a:p>
            <a:r>
              <a:rPr lang="en-US" altLang="zh-CN" dirty="0"/>
              <a:t>Grace Murray Hopper</a:t>
            </a:r>
            <a:r>
              <a:rPr lang="zh-CN" altLang="en-US" dirty="0"/>
              <a:t>（</a:t>
            </a:r>
            <a:r>
              <a:rPr lang="en-US" altLang="zh-CN" dirty="0"/>
              <a:t>1906-1992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Yale</a:t>
            </a:r>
            <a:r>
              <a:rPr lang="zh-CN" altLang="en-US" dirty="0"/>
              <a:t>数学博士、美国海军少将</a:t>
            </a:r>
          </a:p>
          <a:p>
            <a:r>
              <a:rPr lang="en-US" altLang="zh-CN" dirty="0"/>
              <a:t>1945</a:t>
            </a:r>
            <a:r>
              <a:rPr lang="zh-CN" altLang="en-US" dirty="0"/>
              <a:t>年，“</a:t>
            </a:r>
            <a:r>
              <a:rPr lang="en-US" altLang="zh-CN" dirty="0"/>
              <a:t>BUG</a:t>
            </a:r>
            <a:r>
              <a:rPr lang="zh-CN" altLang="en-US" dirty="0"/>
              <a:t>”</a:t>
            </a:r>
          </a:p>
          <a:p>
            <a:r>
              <a:rPr lang="en-US" altLang="zh-CN" dirty="0"/>
              <a:t>1952</a:t>
            </a:r>
            <a:r>
              <a:rPr lang="zh-CN" altLang="en-US" dirty="0"/>
              <a:t>年，</a:t>
            </a:r>
            <a:r>
              <a:rPr lang="en-US" altLang="zh-CN" dirty="0"/>
              <a:t>A0</a:t>
            </a:r>
            <a:r>
              <a:rPr lang="zh-CN" altLang="en-US" dirty="0"/>
              <a:t>编译器</a:t>
            </a:r>
          </a:p>
          <a:p>
            <a:r>
              <a:rPr lang="en-US" altLang="zh-CN" dirty="0"/>
              <a:t>1960</a:t>
            </a:r>
            <a:r>
              <a:rPr lang="zh-CN" altLang="en-US" dirty="0"/>
              <a:t>年，</a:t>
            </a:r>
            <a:r>
              <a:rPr lang="en-US" altLang="zh-CN" dirty="0"/>
              <a:t>COBOL</a:t>
            </a:r>
            <a:r>
              <a:rPr lang="zh-CN" altLang="en-US" dirty="0"/>
              <a:t>语言</a:t>
            </a:r>
          </a:p>
          <a:p>
            <a:r>
              <a:rPr lang="en-US" altLang="zh-CN" dirty="0"/>
              <a:t>《</a:t>
            </a:r>
            <a:r>
              <a:rPr lang="zh-CN" altLang="en-US" dirty="0"/>
              <a:t>优雅人生</a:t>
            </a:r>
            <a:r>
              <a:rPr lang="en-US" altLang="zh-CN" dirty="0"/>
              <a:t>》</a:t>
            </a:r>
            <a:r>
              <a:rPr lang="zh-CN" altLang="en-US" dirty="0"/>
              <a:t>，机械工业出版社，</a:t>
            </a:r>
            <a:r>
              <a:rPr lang="en-US" altLang="zh-CN" dirty="0"/>
              <a:t>2011</a:t>
            </a:r>
            <a:r>
              <a:rPr lang="zh-CN" altLang="en-US" dirty="0"/>
              <a:t>年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5145"/>
            <a:ext cx="3610222" cy="45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4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第一个系列计算机</a:t>
            </a:r>
            <a:r>
              <a:rPr lang="en-US" altLang="zh-CN" dirty="0"/>
              <a:t>IBM</a:t>
            </a:r>
            <a:r>
              <a:rPr lang="zh-CN" altLang="en-US" dirty="0"/>
              <a:t> </a:t>
            </a:r>
            <a:r>
              <a:rPr lang="en-US" altLang="zh-CN" dirty="0"/>
              <a:t>360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1219200"/>
            <a:ext cx="4690864" cy="4910138"/>
          </a:xfrm>
        </p:spPr>
        <p:txBody>
          <a:bodyPr/>
          <a:lstStyle/>
          <a:p>
            <a:r>
              <a:rPr lang="zh-CN" altLang="en-US" dirty="0"/>
              <a:t>第三代计算机</a:t>
            </a:r>
          </a:p>
          <a:p>
            <a:r>
              <a:rPr lang="zh-CN" altLang="en-US" dirty="0"/>
              <a:t>计算机应用：科学计算和商务处理</a:t>
            </a:r>
          </a:p>
          <a:p>
            <a:r>
              <a:rPr lang="zh-CN" altLang="en-US" dirty="0"/>
              <a:t>如何在相同的硬件平台上运行不同的软件？</a:t>
            </a:r>
          </a:p>
          <a:p>
            <a:r>
              <a:rPr lang="zh-CN" altLang="en-US" dirty="0"/>
              <a:t>系列计算机：</a:t>
            </a:r>
            <a:r>
              <a:rPr lang="en-US" altLang="zh-CN" dirty="0"/>
              <a:t>IBM 360</a:t>
            </a:r>
          </a:p>
          <a:p>
            <a:r>
              <a:rPr lang="zh-CN" altLang="en-US" dirty="0"/>
              <a:t>计算机系统结构：程序员眼中的计算机。具有相同系统结构的计算机可以运行相同的程序。</a:t>
            </a:r>
          </a:p>
          <a:p>
            <a:r>
              <a:rPr lang="zh-CN" altLang="en-US" dirty="0"/>
              <a:t>微程序控制器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3" y="2057676"/>
            <a:ext cx="3545514" cy="24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9675"/>
            <a:ext cx="825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90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如何使用计算机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单用户、独程序</a:t>
            </a:r>
          </a:p>
          <a:p>
            <a:pPr lvl="1"/>
            <a:r>
              <a:rPr lang="en-US" altLang="zh-CN" dirty="0"/>
              <a:t>ENIAC</a:t>
            </a:r>
            <a:r>
              <a:rPr lang="zh-CN" altLang="en-US" dirty="0"/>
              <a:t>，仅运行一个程序，运行其它程序时要进行硬件编程</a:t>
            </a:r>
          </a:p>
          <a:p>
            <a:r>
              <a:rPr lang="zh-CN" altLang="en-US" dirty="0"/>
              <a:t>单用户、单程序</a:t>
            </a:r>
          </a:p>
          <a:p>
            <a:r>
              <a:rPr lang="zh-CN" altLang="en-US" dirty="0"/>
              <a:t>多用户、单程序</a:t>
            </a:r>
          </a:p>
          <a:p>
            <a:pPr lvl="1"/>
            <a:r>
              <a:rPr lang="zh-CN" altLang="en-US" dirty="0"/>
              <a:t>分时，操作系统进行简单管理（共享设备驱动等）</a:t>
            </a:r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年，</a:t>
            </a:r>
            <a:r>
              <a:rPr lang="en-US" altLang="zh-CN" dirty="0"/>
              <a:t>IBM709FMS</a:t>
            </a:r>
          </a:p>
          <a:p>
            <a:r>
              <a:rPr lang="zh-CN" altLang="en-US" dirty="0"/>
              <a:t>多用户、多程序</a:t>
            </a:r>
          </a:p>
          <a:p>
            <a:pPr lvl="1"/>
            <a:r>
              <a:rPr lang="zh-CN" altLang="en-US" dirty="0"/>
              <a:t>时间片进一步划分</a:t>
            </a:r>
          </a:p>
          <a:p>
            <a:pPr lvl="1"/>
            <a:r>
              <a:rPr lang="en-US" altLang="zh-CN" dirty="0"/>
              <a:t>1969</a:t>
            </a:r>
            <a:r>
              <a:rPr lang="zh-CN" altLang="en-US" dirty="0"/>
              <a:t>年，</a:t>
            </a:r>
            <a:r>
              <a:rPr lang="en-US" altLang="zh-CN" dirty="0"/>
              <a:t>UNIX</a:t>
            </a:r>
            <a:r>
              <a:rPr lang="zh-CN" altLang="en-US" dirty="0"/>
              <a:t>，通用操作系统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97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应用的普及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srgbClr val="1F497D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4029" y="1340769"/>
            <a:ext cx="8510460" cy="4896544"/>
            <a:chOff x="251520" y="1143000"/>
            <a:chExt cx="11568077" cy="66837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340768"/>
              <a:ext cx="2159000" cy="1892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975" y="1147677"/>
              <a:ext cx="2501900" cy="2476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9330" y="1143000"/>
              <a:ext cx="2997200" cy="2971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7297" y="1143000"/>
              <a:ext cx="3162300" cy="3035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4232275"/>
              <a:ext cx="3873500" cy="2489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275" y="4273191"/>
              <a:ext cx="3492500" cy="3200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00097" y="4283495"/>
              <a:ext cx="3619500" cy="354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88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清华大学计算机系的贡献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8"/>
            <a:ext cx="3683000" cy="34114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8025" y="1700808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1958</a:t>
            </a:r>
            <a:r>
              <a:rPr lang="zh-CN" altLang="en-US" dirty="0"/>
              <a:t>年，自动控制系刚成立，红旗</a:t>
            </a:r>
            <a:r>
              <a:rPr lang="en-US" altLang="zh-CN" dirty="0"/>
              <a:t>-551</a:t>
            </a:r>
            <a:r>
              <a:rPr lang="zh-CN" altLang="en-US" dirty="0"/>
              <a:t>型非线性电子模拟计算机研制成功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国内首台模拟电子计算机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37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计算机系的贡献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219200"/>
            <a:ext cx="3538736" cy="4910138"/>
          </a:xfrm>
        </p:spPr>
        <p:txBody>
          <a:bodyPr/>
          <a:lstStyle/>
          <a:p>
            <a:r>
              <a:rPr lang="en-US" altLang="zh-CN" dirty="0"/>
              <a:t>1959</a:t>
            </a:r>
            <a:r>
              <a:rPr lang="zh-CN" altLang="en-US" dirty="0"/>
              <a:t>年，开始研制数字电子计算机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1964</a:t>
            </a:r>
            <a:r>
              <a:rPr lang="zh-CN" altLang="en-US" dirty="0"/>
              <a:t>年研制成功</a:t>
            </a:r>
            <a:endParaRPr lang="en-US" altLang="zh-CN" dirty="0"/>
          </a:p>
          <a:p>
            <a:pPr lvl="1"/>
            <a:r>
              <a:rPr lang="zh-CN" altLang="en-US" dirty="0"/>
              <a:t>电子管计算机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69" y="1495115"/>
            <a:ext cx="4547012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计算机系的贡献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56" y="1219200"/>
            <a:ext cx="3610744" cy="4910138"/>
          </a:xfrm>
        </p:spPr>
        <p:txBody>
          <a:bodyPr/>
          <a:lstStyle/>
          <a:p>
            <a:r>
              <a:rPr lang="en-US" altLang="zh-CN" dirty="0"/>
              <a:t>1965</a:t>
            </a:r>
            <a:r>
              <a:rPr lang="zh-CN" altLang="en-US" dirty="0"/>
              <a:t>年，全晶体管计算机</a:t>
            </a:r>
            <a:r>
              <a:rPr lang="en-US" altLang="zh-CN" dirty="0"/>
              <a:t>112</a:t>
            </a:r>
          </a:p>
          <a:p>
            <a:pPr lvl="1"/>
            <a:r>
              <a:rPr lang="zh-CN" altLang="en-US" dirty="0"/>
              <a:t>后投入生产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4" y="1657958"/>
            <a:ext cx="4312560" cy="40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计算机系的贡献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24" y="1219200"/>
            <a:ext cx="3898776" cy="4910138"/>
          </a:xfrm>
        </p:spPr>
        <p:txBody>
          <a:bodyPr/>
          <a:lstStyle/>
          <a:p>
            <a:r>
              <a:rPr lang="en-US" altLang="zh-CN" dirty="0"/>
              <a:t>1975</a:t>
            </a:r>
            <a:r>
              <a:rPr lang="zh-CN" altLang="en-US" dirty="0"/>
              <a:t>年，</a:t>
            </a:r>
            <a:r>
              <a:rPr lang="en-US" altLang="zh-CN" dirty="0"/>
              <a:t>DJS130</a:t>
            </a:r>
            <a:r>
              <a:rPr lang="zh-CN" altLang="en-US" dirty="0"/>
              <a:t>计算机</a:t>
            </a:r>
            <a:endParaRPr lang="en-US" altLang="zh-CN" dirty="0"/>
          </a:p>
          <a:p>
            <a:r>
              <a:rPr lang="en-US" altLang="zh-CN" dirty="0"/>
              <a:t>1975</a:t>
            </a:r>
            <a:r>
              <a:rPr lang="zh-CN" altLang="en-US" dirty="0"/>
              <a:t>年，</a:t>
            </a:r>
            <a:r>
              <a:rPr lang="en-US" altLang="zh-CN" dirty="0"/>
              <a:t>DJS140</a:t>
            </a:r>
            <a:r>
              <a:rPr lang="zh-CN" altLang="en-US" dirty="0"/>
              <a:t>计算机</a:t>
            </a:r>
            <a:endParaRPr lang="en-US" altLang="zh-CN" dirty="0"/>
          </a:p>
          <a:p>
            <a:pPr lvl="1"/>
            <a:r>
              <a:rPr lang="zh-CN" altLang="en-US" dirty="0"/>
              <a:t>集成电路计算机</a:t>
            </a:r>
            <a:endParaRPr lang="en-US" altLang="zh-CN" dirty="0"/>
          </a:p>
          <a:p>
            <a:pPr lvl="1"/>
            <a:r>
              <a:rPr lang="zh-CN" altLang="en-US" dirty="0"/>
              <a:t>生产超过</a:t>
            </a:r>
            <a:r>
              <a:rPr lang="en-US" altLang="zh-CN" dirty="0"/>
              <a:t>1000</a:t>
            </a:r>
            <a:r>
              <a:rPr lang="zh-CN" altLang="en-US" dirty="0"/>
              <a:t>台</a:t>
            </a:r>
            <a:endParaRPr lang="en-US" altLang="zh-CN" dirty="0"/>
          </a:p>
          <a:p>
            <a:pPr lvl="1"/>
            <a:r>
              <a:rPr lang="zh-CN" altLang="en-US" dirty="0"/>
              <a:t>培养出许多人才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3979389" cy="237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71646"/>
            <a:ext cx="4256796" cy="23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65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计算机系的贡献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24" y="1219200"/>
            <a:ext cx="3898776" cy="4910138"/>
          </a:xfrm>
        </p:spPr>
        <p:txBody>
          <a:bodyPr/>
          <a:lstStyle/>
          <a:p>
            <a:r>
              <a:rPr lang="en-US" altLang="zh-CN" dirty="0"/>
              <a:t>1986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兼容机</a:t>
            </a:r>
            <a:r>
              <a:rPr lang="en-US" altLang="zh-CN" dirty="0"/>
              <a:t>0520C</a:t>
            </a:r>
          </a:p>
          <a:p>
            <a:r>
              <a:rPr lang="en-US" altLang="zh-CN" dirty="0"/>
              <a:t>1986</a:t>
            </a:r>
            <a:r>
              <a:rPr lang="zh-CN" altLang="en-US" dirty="0"/>
              <a:t>年，中华学习机</a:t>
            </a:r>
            <a:r>
              <a:rPr lang="en-US" altLang="zh-CN" dirty="0"/>
              <a:t>CEC-1</a:t>
            </a:r>
            <a:r>
              <a:rPr lang="zh-CN" altLang="en-US" dirty="0"/>
              <a:t>，生产超过</a:t>
            </a:r>
            <a:r>
              <a:rPr lang="en-US" altLang="zh-CN" dirty="0"/>
              <a:t>130000</a:t>
            </a:r>
            <a:r>
              <a:rPr lang="zh-CN" altLang="en-US" dirty="0"/>
              <a:t>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3" y="1219200"/>
            <a:ext cx="3424544" cy="2571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41" y="4020734"/>
            <a:ext cx="3799458" cy="21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0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计算机系的贡献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41648"/>
          </a:xfrm>
        </p:spPr>
        <p:txBody>
          <a:bodyPr/>
          <a:lstStyle/>
          <a:p>
            <a:r>
              <a:rPr lang="zh-CN" altLang="en-US"/>
              <a:t>神威太湖之光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40524"/>
            <a:ext cx="8468209" cy="40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89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计算机软件及程序设计语言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2933"/>
            <a:ext cx="8075240" cy="51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1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下一代计算机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Babbage</a:t>
            </a:r>
            <a:r>
              <a:rPr lang="zh-CN" altLang="en-US" dirty="0"/>
              <a:t>：更快、更高、更强</a:t>
            </a:r>
          </a:p>
          <a:p>
            <a:r>
              <a:rPr lang="en-US" altLang="zh-CN" dirty="0"/>
              <a:t>Turing</a:t>
            </a:r>
            <a:r>
              <a:rPr lang="zh-CN" altLang="en-US" dirty="0"/>
              <a:t>：智能计算机</a:t>
            </a:r>
          </a:p>
          <a:p>
            <a:r>
              <a:rPr lang="en-US" altLang="zh-CN" dirty="0"/>
              <a:t>Bush</a:t>
            </a:r>
            <a:r>
              <a:rPr lang="zh-CN" altLang="en-US" dirty="0"/>
              <a:t>：信息网格</a:t>
            </a:r>
          </a:p>
          <a:p>
            <a:r>
              <a:rPr lang="zh-CN" altLang="en-US" dirty="0"/>
              <a:t>摩尔定律将被终结？</a:t>
            </a:r>
          </a:p>
          <a:p>
            <a:pPr lvl="1"/>
            <a:r>
              <a:rPr lang="zh-CN" altLang="en-US" dirty="0"/>
              <a:t>几个原子的宽度的</a:t>
            </a:r>
            <a:r>
              <a:rPr lang="en-US" altLang="zh-CN" dirty="0"/>
              <a:t>VLSI</a:t>
            </a:r>
            <a:r>
              <a:rPr lang="zh-CN" altLang="en-US" dirty="0"/>
              <a:t>技术还不确定</a:t>
            </a:r>
          </a:p>
          <a:p>
            <a:r>
              <a:rPr lang="zh-CN" altLang="en-US" dirty="0"/>
              <a:t>非</a:t>
            </a:r>
            <a:r>
              <a:rPr lang="en-US" altLang="zh-CN" dirty="0"/>
              <a:t>Von Neumann</a:t>
            </a:r>
            <a:r>
              <a:rPr lang="zh-CN" altLang="en-US" dirty="0"/>
              <a:t>结构计算机将出现？</a:t>
            </a:r>
          </a:p>
          <a:p>
            <a:pPr lvl="1"/>
            <a:r>
              <a:rPr lang="zh-CN" altLang="en-US" dirty="0"/>
              <a:t>并行计算和分布式计算</a:t>
            </a:r>
          </a:p>
          <a:p>
            <a:pPr lvl="1"/>
            <a:r>
              <a:rPr lang="zh-CN" altLang="en-US" dirty="0"/>
              <a:t>硬件可配置计算</a:t>
            </a:r>
          </a:p>
          <a:p>
            <a:r>
              <a:rPr lang="zh-CN" altLang="en-US" dirty="0"/>
              <a:t>非硅计算机将出现？</a:t>
            </a:r>
          </a:p>
          <a:p>
            <a:pPr lvl="1"/>
            <a:r>
              <a:rPr lang="zh-CN" altLang="en-US" dirty="0"/>
              <a:t>量子计算机</a:t>
            </a:r>
          </a:p>
          <a:p>
            <a:pPr lvl="1"/>
            <a:r>
              <a:rPr lang="zh-CN" altLang="en-US" dirty="0"/>
              <a:t>生物计算机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0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8" y="1349735"/>
            <a:ext cx="3990293" cy="4649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94" y="1599729"/>
            <a:ext cx="4392104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61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学习方法</a:t>
            </a:r>
          </a:p>
          <a:p>
            <a:pPr lvl="1"/>
            <a:r>
              <a:rPr lang="zh-CN" altLang="en-US" dirty="0"/>
              <a:t>博学 审问 慎思 明辨 笃行</a:t>
            </a:r>
          </a:p>
          <a:p>
            <a:r>
              <a:rPr lang="zh-CN" altLang="en-US" dirty="0"/>
              <a:t>计算机组成原理</a:t>
            </a:r>
          </a:p>
          <a:p>
            <a:pPr lvl="1"/>
            <a:r>
              <a:rPr lang="zh-CN" altLang="en-US" dirty="0"/>
              <a:t>单</a:t>
            </a:r>
            <a:r>
              <a:rPr lang="en-US" altLang="zh-CN" dirty="0"/>
              <a:t>CPU</a:t>
            </a:r>
            <a:r>
              <a:rPr lang="zh-CN" altLang="en-US" dirty="0"/>
              <a:t>计算机完整的硬件系统的基本原理与内部运行机制</a:t>
            </a:r>
          </a:p>
          <a:p>
            <a:r>
              <a:rPr lang="zh-CN" altLang="en-US" dirty="0"/>
              <a:t>计算机的层次结构</a:t>
            </a:r>
          </a:p>
          <a:p>
            <a:pPr lvl="1"/>
            <a:r>
              <a:rPr lang="zh-CN" altLang="en-US" dirty="0"/>
              <a:t>理解计算机系统和结构的钥匙</a:t>
            </a:r>
          </a:p>
          <a:p>
            <a:r>
              <a:rPr lang="zh-CN" altLang="en-US" dirty="0"/>
              <a:t>计算机的发展历史</a:t>
            </a:r>
          </a:p>
          <a:p>
            <a:pPr lvl="1"/>
            <a:r>
              <a:rPr lang="zh-CN" altLang="en-US" dirty="0"/>
              <a:t>以史为鉴，可知兴替，可明得失。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23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请注意教学日历，每周关注两次网络学堂最新通知（周一和周四）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请密切关注</a:t>
            </a:r>
            <a:r>
              <a:rPr lang="en-US" altLang="zh-CN" dirty="0">
                <a:solidFill>
                  <a:srgbClr val="FF0000"/>
                </a:solidFill>
              </a:rPr>
              <a:t>2019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《</a:t>
            </a:r>
            <a:r>
              <a:rPr lang="zh-CN" altLang="en-US" dirty="0">
                <a:solidFill>
                  <a:srgbClr val="FF0000"/>
                </a:solidFill>
              </a:rPr>
              <a:t>计算机组成原理</a:t>
            </a:r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课程实验安排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开始实验组队，可以跨班组队</a:t>
            </a:r>
          </a:p>
          <a:p>
            <a:r>
              <a:rPr lang="zh-CN" altLang="en-US" dirty="0"/>
              <a:t>每班选出课代表</a:t>
            </a:r>
          </a:p>
          <a:p>
            <a:pPr lvl="1"/>
            <a:r>
              <a:rPr lang="zh-CN" altLang="en-US" dirty="0"/>
              <a:t>责任：</a:t>
            </a:r>
          </a:p>
          <a:p>
            <a:pPr lvl="2"/>
            <a:r>
              <a:rPr lang="zh-CN" altLang="en-US" dirty="0"/>
              <a:t>与助教联系，收发作业</a:t>
            </a:r>
          </a:p>
          <a:p>
            <a:pPr lvl="2"/>
            <a:r>
              <a:rPr lang="zh-CN" altLang="en-US" dirty="0"/>
              <a:t>协助安排实验</a:t>
            </a:r>
            <a:r>
              <a:rPr lang="en-US" altLang="zh-CN" dirty="0"/>
              <a:t>(</a:t>
            </a:r>
            <a:r>
              <a:rPr lang="zh-CN" altLang="en-US" dirty="0"/>
              <a:t>进行实验分组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向主讲教师反馈教学效果和要求</a:t>
            </a:r>
          </a:p>
          <a:p>
            <a:pPr lvl="2"/>
            <a:r>
              <a:rPr lang="zh-CN" altLang="en-US" dirty="0"/>
              <a:t>其他与课程相关的工作</a:t>
            </a:r>
          </a:p>
          <a:p>
            <a:r>
              <a:rPr lang="zh-CN" altLang="en-US" dirty="0"/>
              <a:t>在下周一之前，把联系方式用邮件发给我（姓名、班号、学号、电话、</a:t>
            </a:r>
            <a:r>
              <a:rPr lang="en-US" altLang="zh-CN" dirty="0" err="1"/>
              <a:t>E_mail</a:t>
            </a:r>
            <a:r>
              <a:rPr lang="zh-CN" altLang="en-US" dirty="0"/>
              <a:t>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3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阅读与思考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http://www.computerhistory.org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计算机发展历史经验和今后的发展方向</a:t>
            </a:r>
            <a:endParaRPr lang="en-US" altLang="zh-CN" dirty="0"/>
          </a:p>
          <a:p>
            <a:pPr lvl="1"/>
            <a:r>
              <a:rPr lang="zh-CN" altLang="en-US" dirty="0"/>
              <a:t>什么是图灵机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99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44313"/>
            <a:ext cx="2385095" cy="2297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3205"/>
            <a:ext cx="3713326" cy="2481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74" y="3523878"/>
            <a:ext cx="2996952" cy="2996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422" y="3757984"/>
            <a:ext cx="3707904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计算机的内部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7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计算机部件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33" y="3569875"/>
            <a:ext cx="3652106" cy="2739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39" y="4649942"/>
            <a:ext cx="2831081" cy="1659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-80242"/>
            <a:ext cx="2844192" cy="2143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6" y="1275348"/>
            <a:ext cx="3467100" cy="2120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339" y="435440"/>
            <a:ext cx="2992655" cy="1562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249" y="1770024"/>
            <a:ext cx="1854025" cy="1854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520" y="2045159"/>
            <a:ext cx="3171474" cy="22640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8387" y="4357826"/>
            <a:ext cx="3111888" cy="22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计算机是什么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一种高速运行的电子设备</a:t>
            </a:r>
            <a:endParaRPr lang="en-US" altLang="zh-CN" dirty="0"/>
          </a:p>
          <a:p>
            <a:r>
              <a:rPr lang="zh-CN" altLang="en-US" dirty="0"/>
              <a:t>用于进行数据的算术或者逻辑运算</a:t>
            </a:r>
            <a:endParaRPr lang="en-US" altLang="zh-CN" dirty="0"/>
          </a:p>
          <a:p>
            <a:r>
              <a:rPr lang="zh-CN" altLang="en-US" dirty="0"/>
              <a:t>可接受输入信息</a:t>
            </a:r>
            <a:endParaRPr lang="en-US" altLang="zh-CN" dirty="0"/>
          </a:p>
          <a:p>
            <a:r>
              <a:rPr lang="zh-CN" altLang="en-US" dirty="0"/>
              <a:t>根据用户要求对信息进行加工</a:t>
            </a:r>
            <a:endParaRPr lang="en-US" altLang="zh-CN" dirty="0"/>
          </a:p>
          <a:p>
            <a:r>
              <a:rPr lang="zh-CN" altLang="en-US" dirty="0"/>
              <a:t>输出结果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 calculating machine, esp. an automatic electronic device for performing mathematic or logical operations; freq. with defining word prefixed, as analogue, digital, electronic computer. </a:t>
            </a:r>
          </a:p>
          <a:p>
            <a:r>
              <a:rPr lang="en-US" altLang="zh-CN" dirty="0"/>
              <a:t>–Oxford English Dictionary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计算机基本组成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143" y="1219200"/>
            <a:ext cx="3462329" cy="4910138"/>
          </a:xfrm>
        </p:spPr>
        <p:txBody>
          <a:bodyPr/>
          <a:lstStyle/>
          <a:p>
            <a:r>
              <a:rPr lang="zh-CN" altLang="en-US" dirty="0"/>
              <a:t>计算机理论基础诞生超过</a:t>
            </a:r>
            <a:r>
              <a:rPr lang="en-US" altLang="zh-CN" dirty="0"/>
              <a:t>60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en-US" altLang="zh-CN" dirty="0"/>
              <a:t>Turing</a:t>
            </a:r>
          </a:p>
          <a:p>
            <a:pPr lvl="1"/>
            <a:r>
              <a:rPr lang="en-US" altLang="zh-CN" dirty="0"/>
              <a:t>Shannon</a:t>
            </a:r>
          </a:p>
          <a:p>
            <a:pPr lvl="1"/>
            <a:r>
              <a:rPr lang="en-US" altLang="zh-CN" dirty="0"/>
              <a:t>Von Neumann</a:t>
            </a:r>
          </a:p>
          <a:p>
            <a:r>
              <a:rPr lang="zh-CN" altLang="en-US" dirty="0"/>
              <a:t>组成计算机的关键部件也没有大的改变</a:t>
            </a:r>
            <a:endParaRPr lang="en-US" altLang="zh-CN" dirty="0"/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/>
              <a:t>Data Path</a:t>
            </a:r>
          </a:p>
          <a:p>
            <a:pPr lvl="2"/>
            <a:r>
              <a:rPr lang="en-US"/>
              <a:t>Controller</a:t>
            </a:r>
            <a:endParaRPr lang="en-US" dirty="0"/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30134"/>
            <a:ext cx="5178631" cy="3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341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</TotalTime>
  <Words>1702</Words>
  <Application>Microsoft Macintosh PowerPoint</Application>
  <PresentationFormat>On-screen Show (4:3)</PresentationFormat>
  <Paragraphs>294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微软雅黑</vt:lpstr>
      <vt:lpstr>SimHei</vt:lpstr>
      <vt:lpstr>SimSun</vt:lpstr>
      <vt:lpstr>STKaiti</vt:lpstr>
      <vt:lpstr>Arial</vt:lpstr>
      <vt:lpstr>Calibri</vt:lpstr>
      <vt:lpstr>Courier New</vt:lpstr>
      <vt:lpstr>Gill Sans MT</vt:lpstr>
      <vt:lpstr>Helvetica</vt:lpstr>
      <vt:lpstr>Times New Roman</vt:lpstr>
      <vt:lpstr>Wingdings</vt:lpstr>
      <vt:lpstr>Wingdings 3</vt:lpstr>
      <vt:lpstr>主题1</vt:lpstr>
      <vt:lpstr>计算机系统概述</vt:lpstr>
      <vt:lpstr>计算机</vt:lpstr>
      <vt:lpstr>计算机</vt:lpstr>
      <vt:lpstr>计算机</vt:lpstr>
      <vt:lpstr>计算机</vt:lpstr>
      <vt:lpstr>计算机的内部</vt:lpstr>
      <vt:lpstr>计算机部件</vt:lpstr>
      <vt:lpstr>计算机是什么</vt:lpstr>
      <vt:lpstr>计算机基本组成</vt:lpstr>
      <vt:lpstr>Von Neumann 计算机</vt:lpstr>
      <vt:lpstr>现代计算机的结构</vt:lpstr>
      <vt:lpstr>计算机运行机制</vt:lpstr>
      <vt:lpstr>计算机剖析</vt:lpstr>
      <vt:lpstr>计算机语言与计算机层次</vt:lpstr>
      <vt:lpstr>计算机的层次结构</vt:lpstr>
      <vt:lpstr>计算机的历史</vt:lpstr>
      <vt:lpstr>古代和近代计算技术</vt:lpstr>
      <vt:lpstr>古代和近代计算技术</vt:lpstr>
      <vt:lpstr>近代计算技术</vt:lpstr>
      <vt:lpstr>图灵机</vt:lpstr>
      <vt:lpstr>图灵机（Turing Machine）</vt:lpstr>
      <vt:lpstr>图灵机特点</vt:lpstr>
      <vt:lpstr>  Vannevar Bush:Memex</vt:lpstr>
      <vt:lpstr>现代计算机的里程碑</vt:lpstr>
      <vt:lpstr>  第一台通用电子计算机ENIAC</vt:lpstr>
      <vt:lpstr>  Von Neumann 机 IAS</vt:lpstr>
      <vt:lpstr>第一台小型机：PDP-1</vt:lpstr>
      <vt:lpstr>编译器的诞生</vt:lpstr>
      <vt:lpstr>第一个系列计算机IBM 360</vt:lpstr>
      <vt:lpstr>如何使用计算机</vt:lpstr>
      <vt:lpstr>应用的普及</vt:lpstr>
      <vt:lpstr>清华大学计算机系的贡献</vt:lpstr>
      <vt:lpstr>计算机系的贡献</vt:lpstr>
      <vt:lpstr>计算机系的贡献</vt:lpstr>
      <vt:lpstr>计算机系的贡献</vt:lpstr>
      <vt:lpstr>计算机系的贡献</vt:lpstr>
      <vt:lpstr>计算机系的贡献</vt:lpstr>
      <vt:lpstr>计算机软件及程序设计语言</vt:lpstr>
      <vt:lpstr>下一代计算机</vt:lpstr>
      <vt:lpstr>小结</vt:lpstr>
      <vt:lpstr>课程信息</vt:lpstr>
      <vt:lpstr>阅读与思考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634</cp:revision>
  <dcterms:created xsi:type="dcterms:W3CDTF">2016-09-06T00:35:26Z</dcterms:created>
  <dcterms:modified xsi:type="dcterms:W3CDTF">2019-09-07T14:37:41Z</dcterms:modified>
</cp:coreProperties>
</file>